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Alice" panose="020B0604020202020204" charset="0"/>
      <p:regular r:id="rId15"/>
    </p:embeddedFont>
    <p:embeddedFont>
      <p:font typeface="Alice Bold" panose="020B0604020202020204" charset="0"/>
      <p:regular r:id="rId16"/>
    </p:embeddedFont>
    <p:embeddedFont>
      <p:font typeface="Open Sans" panose="020B0606030504020204" pitchFamily="34" charset="0"/>
      <p:regular r:id="rId17"/>
    </p:embeddedFont>
    <p:embeddedFont>
      <p:font typeface="Open Sans Bold" panose="020B0806030504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4.svg>
</file>

<file path=ppt/media/image5.pn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gif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gif"/><Relationship Id="rId5" Type="http://schemas.openxmlformats.org/officeDocument/2006/relationships/image" Target="../media/image8.gif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16194" y="0"/>
            <a:ext cx="8917226" cy="10287000"/>
          </a:xfrm>
          <a:custGeom>
            <a:avLst/>
            <a:gdLst/>
            <a:ahLst/>
            <a:cxnLst/>
            <a:rect l="l" t="t" r="r" b="b"/>
            <a:pathLst>
              <a:path w="8917226" h="10287000">
                <a:moveTo>
                  <a:pt x="0" y="0"/>
                </a:moveTo>
                <a:lnTo>
                  <a:pt x="8917227" y="0"/>
                </a:lnTo>
                <a:lnTo>
                  <a:pt x="891722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9230023" y="3450590"/>
            <a:ext cx="8029277" cy="3204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Application RH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JAVA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900890" y="9191625"/>
            <a:ext cx="668754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Tristan, Arnaud, Yoann (the Goat)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D40488D-03B7-4AD4-84D6-C5578BC694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179" y="514985"/>
            <a:ext cx="5090964" cy="273173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3566160"/>
          </a:xfrm>
          <a:custGeom>
            <a:avLst/>
            <a:gdLst/>
            <a:ahLst/>
            <a:cxnLst/>
            <a:rect l="l" t="t" r="r" b="b"/>
            <a:pathLst>
              <a:path w="18288000" h="3566160">
                <a:moveTo>
                  <a:pt x="0" y="0"/>
                </a:moveTo>
                <a:lnTo>
                  <a:pt x="18288000" y="0"/>
                </a:lnTo>
                <a:lnTo>
                  <a:pt x="18288000" y="3566160"/>
                </a:lnTo>
                <a:lnTo>
                  <a:pt x="0" y="35661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>
            <a:off x="12396019" y="5012189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4" name="Group 4"/>
          <p:cNvGrpSpPr/>
          <p:nvPr/>
        </p:nvGrpSpPr>
        <p:grpSpPr>
          <a:xfrm>
            <a:off x="608153" y="5012189"/>
            <a:ext cx="9525029" cy="4780915"/>
            <a:chOff x="0" y="0"/>
            <a:chExt cx="2508650" cy="12591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08650" cy="1259171"/>
            </a:xfrm>
            <a:custGeom>
              <a:avLst/>
              <a:gdLst/>
              <a:ahLst/>
              <a:cxnLst/>
              <a:rect l="l" t="t" r="r" b="b"/>
              <a:pathLst>
                <a:path w="2508650" h="1259171">
                  <a:moveTo>
                    <a:pt x="41453" y="0"/>
                  </a:moveTo>
                  <a:lnTo>
                    <a:pt x="2467197" y="0"/>
                  </a:lnTo>
                  <a:cubicBezTo>
                    <a:pt x="2490091" y="0"/>
                    <a:pt x="2508650" y="18559"/>
                    <a:pt x="2508650" y="41453"/>
                  </a:cubicBezTo>
                  <a:lnTo>
                    <a:pt x="2508650" y="1217718"/>
                  </a:lnTo>
                  <a:cubicBezTo>
                    <a:pt x="2508650" y="1228712"/>
                    <a:pt x="2504282" y="1239256"/>
                    <a:pt x="2496508" y="1247030"/>
                  </a:cubicBezTo>
                  <a:cubicBezTo>
                    <a:pt x="2488735" y="1254804"/>
                    <a:pt x="2478191" y="1259171"/>
                    <a:pt x="2467197" y="1259171"/>
                  </a:cubicBezTo>
                  <a:lnTo>
                    <a:pt x="41453" y="1259171"/>
                  </a:lnTo>
                  <a:cubicBezTo>
                    <a:pt x="18559" y="1259171"/>
                    <a:pt x="0" y="1240612"/>
                    <a:pt x="0" y="1217718"/>
                  </a:cubicBezTo>
                  <a:lnTo>
                    <a:pt x="0" y="41453"/>
                  </a:lnTo>
                  <a:cubicBezTo>
                    <a:pt x="0" y="18559"/>
                    <a:pt x="18559" y="0"/>
                    <a:pt x="41453" y="0"/>
                  </a:cubicBezTo>
                  <a:close/>
                </a:path>
              </a:pathLst>
            </a:custGeom>
            <a:solidFill>
              <a:srgbClr val="EBF3FD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508650" cy="1297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08153" y="3842134"/>
            <a:ext cx="9525029" cy="11042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Gestion des données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08153" y="5289049"/>
            <a:ext cx="9525029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1/ Stockage des données dans des CSV: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identifiant, mdp, demande congé, information employé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08153" y="7393439"/>
            <a:ext cx="9525029" cy="2399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/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2/ CSV Manager: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Lecture et écriture des fichiers CSV.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055366" y="0"/>
            <a:ext cx="7232634" cy="10287000"/>
          </a:xfrm>
          <a:custGeom>
            <a:avLst/>
            <a:gdLst/>
            <a:ahLst/>
            <a:cxnLst/>
            <a:rect l="l" t="t" r="r" b="b"/>
            <a:pathLst>
              <a:path w="7232634" h="10287000">
                <a:moveTo>
                  <a:pt x="0" y="0"/>
                </a:moveTo>
                <a:lnTo>
                  <a:pt x="7232634" y="0"/>
                </a:lnTo>
                <a:lnTo>
                  <a:pt x="723263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>
            <a:off x="304621" y="3735418"/>
            <a:ext cx="10750746" cy="3206659"/>
          </a:xfrm>
          <a:custGeom>
            <a:avLst/>
            <a:gdLst/>
            <a:ahLst/>
            <a:cxnLst/>
            <a:rect l="l" t="t" r="r" b="b"/>
            <a:pathLst>
              <a:path w="10750746" h="3206659">
                <a:moveTo>
                  <a:pt x="0" y="0"/>
                </a:moveTo>
                <a:lnTo>
                  <a:pt x="10750745" y="0"/>
                </a:lnTo>
                <a:lnTo>
                  <a:pt x="10750745" y="3206659"/>
                </a:lnTo>
                <a:lnTo>
                  <a:pt x="0" y="32066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/>
          <p:cNvSpPr/>
          <p:nvPr/>
        </p:nvSpPr>
        <p:spPr>
          <a:xfrm>
            <a:off x="2045292" y="5618202"/>
            <a:ext cx="7007577" cy="4668798"/>
          </a:xfrm>
          <a:custGeom>
            <a:avLst/>
            <a:gdLst/>
            <a:ahLst/>
            <a:cxnLst/>
            <a:rect l="l" t="t" r="r" b="b"/>
            <a:pathLst>
              <a:path w="7007577" h="4668798">
                <a:moveTo>
                  <a:pt x="0" y="0"/>
                </a:moveTo>
                <a:lnTo>
                  <a:pt x="7007577" y="0"/>
                </a:lnTo>
                <a:lnTo>
                  <a:pt x="7007577" y="4668798"/>
                </a:lnTo>
                <a:lnTo>
                  <a:pt x="0" y="46687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5" name="TextBox 5"/>
          <p:cNvSpPr txBox="1"/>
          <p:nvPr/>
        </p:nvSpPr>
        <p:spPr>
          <a:xfrm>
            <a:off x="405581" y="1468314"/>
            <a:ext cx="10287000" cy="1061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79"/>
              </a:lnSpc>
            </a:pPr>
            <a:r>
              <a:rPr lang="en-US" sz="6199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Perspectives d'Amélioration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05326DA-F584-48DB-8CAF-25BD167C38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3609" y="6003964"/>
            <a:ext cx="5257800" cy="389727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75900"/>
            <a:ext cx="16480309" cy="3086100"/>
            <a:chOff x="0" y="0"/>
            <a:chExt cx="4340493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40493" cy="812800"/>
            </a:xfrm>
            <a:custGeom>
              <a:avLst/>
              <a:gdLst/>
              <a:ahLst/>
              <a:cxnLst/>
              <a:rect l="l" t="t" r="r" b="b"/>
              <a:pathLst>
                <a:path w="4340493" h="812800">
                  <a:moveTo>
                    <a:pt x="23958" y="0"/>
                  </a:moveTo>
                  <a:lnTo>
                    <a:pt x="4316535" y="0"/>
                  </a:lnTo>
                  <a:cubicBezTo>
                    <a:pt x="4329766" y="0"/>
                    <a:pt x="4340493" y="10726"/>
                    <a:pt x="4340493" y="23958"/>
                  </a:cubicBezTo>
                  <a:lnTo>
                    <a:pt x="4340493" y="788842"/>
                  </a:lnTo>
                  <a:cubicBezTo>
                    <a:pt x="4340493" y="802074"/>
                    <a:pt x="4329766" y="812800"/>
                    <a:pt x="4316535" y="812800"/>
                  </a:cubicBezTo>
                  <a:lnTo>
                    <a:pt x="23958" y="812800"/>
                  </a:lnTo>
                  <a:cubicBezTo>
                    <a:pt x="10726" y="812800"/>
                    <a:pt x="0" y="802074"/>
                    <a:pt x="0" y="788842"/>
                  </a:cubicBezTo>
                  <a:lnTo>
                    <a:pt x="0" y="23958"/>
                  </a:lnTo>
                  <a:cubicBezTo>
                    <a:pt x="0" y="10726"/>
                    <a:pt x="10726" y="0"/>
                    <a:pt x="23958" y="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40493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670045" y="769431"/>
            <a:ext cx="2299038" cy="229903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191" r="-3191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408982" y="769431"/>
            <a:ext cx="2299038" cy="2299038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147501" y="769431"/>
            <a:ext cx="2299038" cy="2299038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3191" r="-3191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141378" y="4199163"/>
            <a:ext cx="6072648" cy="5703939"/>
            <a:chOff x="0" y="0"/>
            <a:chExt cx="1599381" cy="150227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99381" cy="1502272"/>
            </a:xfrm>
            <a:custGeom>
              <a:avLst/>
              <a:gdLst/>
              <a:ahLst/>
              <a:cxnLst/>
              <a:rect l="l" t="t" r="r" b="b"/>
              <a:pathLst>
                <a:path w="1599381" h="1502272">
                  <a:moveTo>
                    <a:pt x="65019" y="0"/>
                  </a:moveTo>
                  <a:lnTo>
                    <a:pt x="1534362" y="0"/>
                  </a:lnTo>
                  <a:cubicBezTo>
                    <a:pt x="1551606" y="0"/>
                    <a:pt x="1568144" y="6850"/>
                    <a:pt x="1580337" y="19044"/>
                  </a:cubicBezTo>
                  <a:cubicBezTo>
                    <a:pt x="1592531" y="31237"/>
                    <a:pt x="1599381" y="47775"/>
                    <a:pt x="1599381" y="65019"/>
                  </a:cubicBezTo>
                  <a:lnTo>
                    <a:pt x="1599381" y="1437253"/>
                  </a:lnTo>
                  <a:cubicBezTo>
                    <a:pt x="1599381" y="1473162"/>
                    <a:pt x="1570271" y="1502272"/>
                    <a:pt x="1534362" y="1502272"/>
                  </a:cubicBezTo>
                  <a:lnTo>
                    <a:pt x="65019" y="1502272"/>
                  </a:lnTo>
                  <a:cubicBezTo>
                    <a:pt x="47775" y="1502272"/>
                    <a:pt x="31237" y="1495422"/>
                    <a:pt x="19044" y="1483228"/>
                  </a:cubicBezTo>
                  <a:cubicBezTo>
                    <a:pt x="6850" y="1471035"/>
                    <a:pt x="0" y="1454497"/>
                    <a:pt x="0" y="1437253"/>
                  </a:cubicBezTo>
                  <a:lnTo>
                    <a:pt x="0" y="65019"/>
                  </a:lnTo>
                  <a:cubicBezTo>
                    <a:pt x="0" y="47775"/>
                    <a:pt x="6850" y="31237"/>
                    <a:pt x="19044" y="19044"/>
                  </a:cubicBezTo>
                  <a:cubicBezTo>
                    <a:pt x="31237" y="6850"/>
                    <a:pt x="47775" y="0"/>
                    <a:pt x="65019" y="0"/>
                  </a:cubicBezTo>
                  <a:close/>
                </a:path>
              </a:pathLst>
            </a:custGeom>
            <a:solidFill>
              <a:srgbClr val="EBF3FD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599381" cy="1540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28700" y="1301412"/>
            <a:ext cx="6487262" cy="1111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499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Contributeurs</a:t>
            </a:r>
            <a:r>
              <a:rPr lang="en-US" sz="6499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 :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073973" y="4671377"/>
            <a:ext cx="6140053" cy="646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Backend/Frontend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028700" y="4275363"/>
            <a:ext cx="4414858" cy="5551539"/>
            <a:chOff x="0" y="0"/>
            <a:chExt cx="1162761" cy="146213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62761" cy="1462134"/>
            </a:xfrm>
            <a:custGeom>
              <a:avLst/>
              <a:gdLst/>
              <a:ahLst/>
              <a:cxnLst/>
              <a:rect l="l" t="t" r="r" b="b"/>
              <a:pathLst>
                <a:path w="1162761" h="1462134">
                  <a:moveTo>
                    <a:pt x="89434" y="0"/>
                  </a:moveTo>
                  <a:lnTo>
                    <a:pt x="1073327" y="0"/>
                  </a:lnTo>
                  <a:cubicBezTo>
                    <a:pt x="1097046" y="0"/>
                    <a:pt x="1119794" y="9422"/>
                    <a:pt x="1136566" y="26195"/>
                  </a:cubicBezTo>
                  <a:cubicBezTo>
                    <a:pt x="1153339" y="42967"/>
                    <a:pt x="1162761" y="65715"/>
                    <a:pt x="1162761" y="89434"/>
                  </a:cubicBezTo>
                  <a:lnTo>
                    <a:pt x="1162761" y="1372700"/>
                  </a:lnTo>
                  <a:cubicBezTo>
                    <a:pt x="1162761" y="1396419"/>
                    <a:pt x="1153339" y="1419167"/>
                    <a:pt x="1136566" y="1435939"/>
                  </a:cubicBezTo>
                  <a:cubicBezTo>
                    <a:pt x="1119794" y="1452711"/>
                    <a:pt x="1097046" y="1462134"/>
                    <a:pt x="1073327" y="1462134"/>
                  </a:cubicBezTo>
                  <a:lnTo>
                    <a:pt x="89434" y="1462134"/>
                  </a:lnTo>
                  <a:cubicBezTo>
                    <a:pt x="65715" y="1462134"/>
                    <a:pt x="42967" y="1452711"/>
                    <a:pt x="26195" y="1435939"/>
                  </a:cubicBezTo>
                  <a:cubicBezTo>
                    <a:pt x="9422" y="1419167"/>
                    <a:pt x="0" y="1396419"/>
                    <a:pt x="0" y="1372700"/>
                  </a:cubicBezTo>
                  <a:lnTo>
                    <a:pt x="0" y="89434"/>
                  </a:lnTo>
                  <a:cubicBezTo>
                    <a:pt x="0" y="65715"/>
                    <a:pt x="9422" y="42967"/>
                    <a:pt x="26195" y="26195"/>
                  </a:cubicBezTo>
                  <a:cubicBezTo>
                    <a:pt x="42967" y="9422"/>
                    <a:pt x="65715" y="0"/>
                    <a:pt x="89434" y="0"/>
                  </a:cubicBezTo>
                  <a:close/>
                </a:path>
              </a:pathLst>
            </a:custGeom>
            <a:solidFill>
              <a:srgbClr val="EBF3FD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162761" cy="15002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617996" y="4579302"/>
            <a:ext cx="1236266" cy="73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43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UML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3004304" y="4051679"/>
            <a:ext cx="4986583" cy="5703939"/>
            <a:chOff x="0" y="0"/>
            <a:chExt cx="1313339" cy="150227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313339" cy="1502272"/>
            </a:xfrm>
            <a:custGeom>
              <a:avLst/>
              <a:gdLst/>
              <a:ahLst/>
              <a:cxnLst/>
              <a:rect l="l" t="t" r="r" b="b"/>
              <a:pathLst>
                <a:path w="1313339" h="1502272">
                  <a:moveTo>
                    <a:pt x="79180" y="0"/>
                  </a:moveTo>
                  <a:lnTo>
                    <a:pt x="1234159" y="0"/>
                  </a:lnTo>
                  <a:cubicBezTo>
                    <a:pt x="1277888" y="0"/>
                    <a:pt x="1313339" y="35450"/>
                    <a:pt x="1313339" y="79180"/>
                  </a:cubicBezTo>
                  <a:lnTo>
                    <a:pt x="1313339" y="1423092"/>
                  </a:lnTo>
                  <a:cubicBezTo>
                    <a:pt x="1313339" y="1466822"/>
                    <a:pt x="1277888" y="1502272"/>
                    <a:pt x="1234159" y="1502272"/>
                  </a:cubicBezTo>
                  <a:lnTo>
                    <a:pt x="79180" y="1502272"/>
                  </a:lnTo>
                  <a:cubicBezTo>
                    <a:pt x="35450" y="1502272"/>
                    <a:pt x="0" y="1466822"/>
                    <a:pt x="0" y="1423092"/>
                  </a:cubicBezTo>
                  <a:lnTo>
                    <a:pt x="0" y="79180"/>
                  </a:lnTo>
                  <a:cubicBezTo>
                    <a:pt x="0" y="35450"/>
                    <a:pt x="35450" y="0"/>
                    <a:pt x="79180" y="0"/>
                  </a:cubicBezTo>
                  <a:close/>
                </a:path>
              </a:pathLst>
            </a:custGeom>
            <a:solidFill>
              <a:srgbClr val="EBF3FD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1313339" cy="1540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2451239" y="4659630"/>
            <a:ext cx="5836761" cy="596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Diagramme de Gant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6623736" y="5642139"/>
            <a:ext cx="2054158" cy="2054158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3191" r="-3191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689383" y="5642139"/>
            <a:ext cx="2228855" cy="2228855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8119102" y="7705822"/>
            <a:ext cx="2049796" cy="2049796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191" r="-3191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413465" y="5519699"/>
            <a:ext cx="2299038" cy="2299038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4348076" y="6259287"/>
            <a:ext cx="2299038" cy="2299038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3191" r="-3191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2832690" y="7456580"/>
            <a:ext cx="2299038" cy="2299038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3191" r="-3191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pic>
        <p:nvPicPr>
          <p:cNvPr id="37" name="Image 36">
            <a:extLst>
              <a:ext uri="{FF2B5EF4-FFF2-40B4-BE49-F238E27FC236}">
                <a16:creationId xmlns:a16="http://schemas.microsoft.com/office/drawing/2014/main" id="{4BCB1098-36D2-49F2-AFCF-BA56256979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540" y="7382797"/>
            <a:ext cx="2904203" cy="29042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59046"/>
            <a:ext cx="18288000" cy="3520440"/>
          </a:xfrm>
          <a:custGeom>
            <a:avLst/>
            <a:gdLst/>
            <a:ahLst/>
            <a:cxnLst/>
            <a:rect l="l" t="t" r="r" b="b"/>
            <a:pathLst>
              <a:path w="18288000" h="3520440">
                <a:moveTo>
                  <a:pt x="0" y="0"/>
                </a:moveTo>
                <a:lnTo>
                  <a:pt x="18288000" y="0"/>
                </a:lnTo>
                <a:lnTo>
                  <a:pt x="18288000" y="3520440"/>
                </a:lnTo>
                <a:lnTo>
                  <a:pt x="0" y="35204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527904" y="3933139"/>
            <a:ext cx="5875933" cy="1576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Conclusion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6052133"/>
            <a:ext cx="18288000" cy="1728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“Ce </a:t>
            </a:r>
            <a:r>
              <a:rPr lang="en-US" sz="5000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projet</a:t>
            </a:r>
            <a:r>
              <a:rPr lang="en-US" sz="5000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 nous a </a:t>
            </a:r>
            <a:r>
              <a:rPr lang="en-US" sz="5000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permis</a:t>
            </a:r>
            <a:r>
              <a:rPr lang="en-US" sz="5000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 de </a:t>
            </a:r>
            <a:r>
              <a:rPr lang="en-US" sz="5000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réaliser</a:t>
            </a:r>
            <a:r>
              <a:rPr lang="en-US" sz="5000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 un </a:t>
            </a:r>
            <a:r>
              <a:rPr lang="en-US" sz="5000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projet</a:t>
            </a:r>
            <a:r>
              <a:rPr lang="en-US" sz="5000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 exploitable par </a:t>
            </a:r>
            <a:r>
              <a:rPr lang="en-US" sz="5000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une</a:t>
            </a:r>
            <a:r>
              <a:rPr lang="en-US" sz="5000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entreprise</a:t>
            </a:r>
            <a:r>
              <a:rPr lang="en-US" sz="5000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”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EC60FDE-761E-4248-87C8-9C1BC4ABB3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3265" y="3461394"/>
            <a:ext cx="2284735" cy="135945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DAB23F1-55DC-41F0-B31C-94D851DE43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7" y="-11596"/>
            <a:ext cx="4694583" cy="34782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1307328" cy="1188480"/>
          </a:xfrm>
          <a:custGeom>
            <a:avLst/>
            <a:gdLst/>
            <a:ahLst/>
            <a:cxnLst/>
            <a:rect l="l" t="t" r="r" b="b"/>
            <a:pathLst>
              <a:path w="1307328" h="1188480">
                <a:moveTo>
                  <a:pt x="0" y="0"/>
                </a:moveTo>
                <a:lnTo>
                  <a:pt x="1307328" y="0"/>
                </a:lnTo>
                <a:lnTo>
                  <a:pt x="1307328" y="1188480"/>
                </a:lnTo>
                <a:lnTo>
                  <a:pt x="0" y="11884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3" name="Group 3"/>
          <p:cNvGrpSpPr/>
          <p:nvPr/>
        </p:nvGrpSpPr>
        <p:grpSpPr>
          <a:xfrm>
            <a:off x="1028700" y="2717009"/>
            <a:ext cx="7746590" cy="6541291"/>
            <a:chOff x="0" y="0"/>
            <a:chExt cx="2040254" cy="17228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40254" cy="1722809"/>
            </a:xfrm>
            <a:custGeom>
              <a:avLst/>
              <a:gdLst/>
              <a:ahLst/>
              <a:cxnLst/>
              <a:rect l="l" t="t" r="r" b="b"/>
              <a:pathLst>
                <a:path w="2040254" h="1722809">
                  <a:moveTo>
                    <a:pt x="50969" y="0"/>
                  </a:moveTo>
                  <a:lnTo>
                    <a:pt x="1989285" y="0"/>
                  </a:lnTo>
                  <a:cubicBezTo>
                    <a:pt x="2017435" y="0"/>
                    <a:pt x="2040254" y="22820"/>
                    <a:pt x="2040254" y="50969"/>
                  </a:cubicBezTo>
                  <a:lnTo>
                    <a:pt x="2040254" y="1671840"/>
                  </a:lnTo>
                  <a:cubicBezTo>
                    <a:pt x="2040254" y="1699989"/>
                    <a:pt x="2017435" y="1722809"/>
                    <a:pt x="1989285" y="1722809"/>
                  </a:cubicBezTo>
                  <a:lnTo>
                    <a:pt x="50969" y="1722809"/>
                  </a:lnTo>
                  <a:cubicBezTo>
                    <a:pt x="22820" y="1722809"/>
                    <a:pt x="0" y="1699989"/>
                    <a:pt x="0" y="1671840"/>
                  </a:cubicBezTo>
                  <a:lnTo>
                    <a:pt x="0" y="50969"/>
                  </a:lnTo>
                  <a:cubicBezTo>
                    <a:pt x="0" y="22820"/>
                    <a:pt x="22820" y="0"/>
                    <a:pt x="50969" y="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040254" cy="17609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684318" y="969842"/>
            <a:ext cx="8574229" cy="11151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sz="6699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Contexte</a:t>
            </a:r>
            <a:r>
              <a:rPr lang="en-US" sz="6699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 du </a:t>
            </a:r>
            <a:r>
              <a:rPr lang="en-US" sz="6699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projet</a:t>
            </a:r>
            <a:endParaRPr lang="en-US" sz="6699" dirty="0">
              <a:solidFill>
                <a:srgbClr val="000000"/>
              </a:solidFill>
              <a:latin typeface="Alice Bold"/>
              <a:ea typeface="Alice Bold"/>
              <a:cs typeface="Alice Bold"/>
              <a:sym typeface="Alice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9512710" y="2717009"/>
            <a:ext cx="7746590" cy="6541291"/>
            <a:chOff x="0" y="0"/>
            <a:chExt cx="2040254" cy="17228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40254" cy="1722809"/>
            </a:xfrm>
            <a:custGeom>
              <a:avLst/>
              <a:gdLst/>
              <a:ahLst/>
              <a:cxnLst/>
              <a:rect l="l" t="t" r="r" b="b"/>
              <a:pathLst>
                <a:path w="2040254" h="1722809">
                  <a:moveTo>
                    <a:pt x="50969" y="0"/>
                  </a:moveTo>
                  <a:lnTo>
                    <a:pt x="1989285" y="0"/>
                  </a:lnTo>
                  <a:cubicBezTo>
                    <a:pt x="2017435" y="0"/>
                    <a:pt x="2040254" y="22820"/>
                    <a:pt x="2040254" y="50969"/>
                  </a:cubicBezTo>
                  <a:lnTo>
                    <a:pt x="2040254" y="1671840"/>
                  </a:lnTo>
                  <a:cubicBezTo>
                    <a:pt x="2040254" y="1699989"/>
                    <a:pt x="2017435" y="1722809"/>
                    <a:pt x="1989285" y="1722809"/>
                  </a:cubicBezTo>
                  <a:lnTo>
                    <a:pt x="50969" y="1722809"/>
                  </a:lnTo>
                  <a:cubicBezTo>
                    <a:pt x="22820" y="1722809"/>
                    <a:pt x="0" y="1699989"/>
                    <a:pt x="0" y="1671840"/>
                  </a:cubicBezTo>
                  <a:lnTo>
                    <a:pt x="0" y="50969"/>
                  </a:lnTo>
                  <a:cubicBezTo>
                    <a:pt x="0" y="22820"/>
                    <a:pt x="22820" y="0"/>
                    <a:pt x="50969" y="0"/>
                  </a:cubicBezTo>
                  <a:close/>
                </a:path>
              </a:pathLst>
            </a:custGeom>
            <a:solidFill>
              <a:srgbClr val="7F7F7F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040254" cy="17609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23667" y="3021806"/>
            <a:ext cx="7156655" cy="1131091"/>
            <a:chOff x="0" y="0"/>
            <a:chExt cx="1884880" cy="2979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84880" cy="297900"/>
            </a:xfrm>
            <a:custGeom>
              <a:avLst/>
              <a:gdLst/>
              <a:ahLst/>
              <a:cxnLst/>
              <a:rect l="l" t="t" r="r" b="b"/>
              <a:pathLst>
                <a:path w="1884880" h="297900">
                  <a:moveTo>
                    <a:pt x="55171" y="0"/>
                  </a:moveTo>
                  <a:lnTo>
                    <a:pt x="1829710" y="0"/>
                  </a:lnTo>
                  <a:cubicBezTo>
                    <a:pt x="1860179" y="0"/>
                    <a:pt x="1884880" y="24701"/>
                    <a:pt x="1884880" y="55171"/>
                  </a:cubicBezTo>
                  <a:lnTo>
                    <a:pt x="1884880" y="242730"/>
                  </a:lnTo>
                  <a:cubicBezTo>
                    <a:pt x="1884880" y="273200"/>
                    <a:pt x="1860179" y="297900"/>
                    <a:pt x="1829710" y="297900"/>
                  </a:cubicBezTo>
                  <a:lnTo>
                    <a:pt x="55171" y="297900"/>
                  </a:lnTo>
                  <a:cubicBezTo>
                    <a:pt x="24701" y="297900"/>
                    <a:pt x="0" y="273200"/>
                    <a:pt x="0" y="242730"/>
                  </a:cubicBezTo>
                  <a:lnTo>
                    <a:pt x="0" y="55171"/>
                  </a:lnTo>
                  <a:cubicBezTo>
                    <a:pt x="0" y="24701"/>
                    <a:pt x="24701" y="0"/>
                    <a:pt x="55171" y="0"/>
                  </a:cubicBezTo>
                  <a:close/>
                </a:path>
              </a:pathLst>
            </a:custGeom>
            <a:solidFill>
              <a:srgbClr val="7F7F7F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884880" cy="336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3365187" y="3118612"/>
            <a:ext cx="2913069" cy="896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Objectif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873114" y="3053764"/>
            <a:ext cx="6980605" cy="1131091"/>
            <a:chOff x="0" y="0"/>
            <a:chExt cx="1838513" cy="2979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838513" cy="297900"/>
            </a:xfrm>
            <a:custGeom>
              <a:avLst/>
              <a:gdLst/>
              <a:ahLst/>
              <a:cxnLst/>
              <a:rect l="l" t="t" r="r" b="b"/>
              <a:pathLst>
                <a:path w="1838513" h="297900">
                  <a:moveTo>
                    <a:pt x="56562" y="0"/>
                  </a:moveTo>
                  <a:lnTo>
                    <a:pt x="1781951" y="0"/>
                  </a:lnTo>
                  <a:cubicBezTo>
                    <a:pt x="1813190" y="0"/>
                    <a:pt x="1838513" y="25324"/>
                    <a:pt x="1838513" y="56562"/>
                  </a:cubicBezTo>
                  <a:lnTo>
                    <a:pt x="1838513" y="241338"/>
                  </a:lnTo>
                  <a:cubicBezTo>
                    <a:pt x="1838513" y="256339"/>
                    <a:pt x="1832554" y="270726"/>
                    <a:pt x="1821947" y="281334"/>
                  </a:cubicBezTo>
                  <a:cubicBezTo>
                    <a:pt x="1811339" y="291941"/>
                    <a:pt x="1796953" y="297900"/>
                    <a:pt x="1781951" y="297900"/>
                  </a:cubicBezTo>
                  <a:lnTo>
                    <a:pt x="56562" y="297900"/>
                  </a:lnTo>
                  <a:cubicBezTo>
                    <a:pt x="41561" y="297900"/>
                    <a:pt x="27174" y="291941"/>
                    <a:pt x="16567" y="281334"/>
                  </a:cubicBezTo>
                  <a:cubicBezTo>
                    <a:pt x="5959" y="270726"/>
                    <a:pt x="0" y="256339"/>
                    <a:pt x="0" y="241338"/>
                  </a:cubicBezTo>
                  <a:lnTo>
                    <a:pt x="0" y="56562"/>
                  </a:lnTo>
                  <a:cubicBezTo>
                    <a:pt x="0" y="41561"/>
                    <a:pt x="5959" y="27174"/>
                    <a:pt x="16567" y="16567"/>
                  </a:cubicBezTo>
                  <a:cubicBezTo>
                    <a:pt x="27174" y="5959"/>
                    <a:pt x="41561" y="0"/>
                    <a:pt x="56562" y="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838513" cy="336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650726" y="3118612"/>
            <a:ext cx="5425380" cy="89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Utilisateurs Cibles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139238" y="4819967"/>
            <a:ext cx="952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/>
          </a:p>
        </p:txBody>
      </p:sp>
      <p:sp>
        <p:nvSpPr>
          <p:cNvPr id="19" name="TextBox 19"/>
          <p:cNvSpPr txBox="1"/>
          <p:nvPr/>
        </p:nvSpPr>
        <p:spPr>
          <a:xfrm>
            <a:off x="1682364" y="4347835"/>
            <a:ext cx="6278716" cy="5516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Automatiser la gestion RH. Centraliser les informations des employés.</a:t>
            </a:r>
          </a:p>
          <a:p>
            <a:pPr algn="ctr">
              <a:lnSpc>
                <a:spcPts val="7279"/>
              </a:lnSpc>
            </a:pPr>
            <a:endParaRPr lang="en-US" sz="5199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148762" y="5004005"/>
            <a:ext cx="7754896" cy="2744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2679" lvl="1" indent="-561340" algn="ctr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Administrateurs RH. Managers. Employés.</a:t>
            </a:r>
          </a:p>
          <a:p>
            <a:pPr marL="1122679" lvl="1" indent="-561340" algn="ctr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Entreprises naissante</a:t>
            </a:r>
          </a:p>
          <a:p>
            <a:pPr algn="ctr">
              <a:lnSpc>
                <a:spcPts val="7279"/>
              </a:lnSpc>
            </a:pPr>
            <a:endParaRPr lang="en-US" sz="5199">
              <a:solidFill>
                <a:srgbClr val="FFFFFF"/>
              </a:solidFill>
              <a:latin typeface="Alice"/>
              <a:ea typeface="Alice"/>
              <a:cs typeface="Alice"/>
              <a:sym typeface="Alic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63472" y="2275787"/>
            <a:ext cx="10333088" cy="7233162"/>
            <a:chOff x="0" y="0"/>
            <a:chExt cx="13777451" cy="96442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77451" cy="9644215"/>
            </a:xfrm>
            <a:custGeom>
              <a:avLst/>
              <a:gdLst/>
              <a:ahLst/>
              <a:cxnLst/>
              <a:rect l="l" t="t" r="r" b="b"/>
              <a:pathLst>
                <a:path w="13777451" h="9644215">
                  <a:moveTo>
                    <a:pt x="0" y="0"/>
                  </a:moveTo>
                  <a:lnTo>
                    <a:pt x="13777451" y="0"/>
                  </a:lnTo>
                  <a:lnTo>
                    <a:pt x="13777451" y="9644215"/>
                  </a:lnTo>
                  <a:lnTo>
                    <a:pt x="0" y="96442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4" name="Group 4"/>
          <p:cNvGrpSpPr/>
          <p:nvPr/>
        </p:nvGrpSpPr>
        <p:grpSpPr>
          <a:xfrm rot="-390930">
            <a:off x="107496" y="2552622"/>
            <a:ext cx="5003390" cy="2179453"/>
            <a:chOff x="0" y="0"/>
            <a:chExt cx="1317765" cy="57401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17765" cy="574012"/>
            </a:xfrm>
            <a:custGeom>
              <a:avLst/>
              <a:gdLst/>
              <a:ahLst/>
              <a:cxnLst/>
              <a:rect l="l" t="t" r="r" b="b"/>
              <a:pathLst>
                <a:path w="1317765" h="574012">
                  <a:moveTo>
                    <a:pt x="78914" y="0"/>
                  </a:moveTo>
                  <a:lnTo>
                    <a:pt x="1238851" y="0"/>
                  </a:lnTo>
                  <a:cubicBezTo>
                    <a:pt x="1282434" y="0"/>
                    <a:pt x="1317765" y="35331"/>
                    <a:pt x="1317765" y="78914"/>
                  </a:cubicBezTo>
                  <a:lnTo>
                    <a:pt x="1317765" y="495098"/>
                  </a:lnTo>
                  <a:cubicBezTo>
                    <a:pt x="1317765" y="538681"/>
                    <a:pt x="1282434" y="574012"/>
                    <a:pt x="1238851" y="574012"/>
                  </a:cubicBezTo>
                  <a:lnTo>
                    <a:pt x="78914" y="574012"/>
                  </a:lnTo>
                  <a:cubicBezTo>
                    <a:pt x="35331" y="574012"/>
                    <a:pt x="0" y="538681"/>
                    <a:pt x="0" y="495098"/>
                  </a:cubicBezTo>
                  <a:lnTo>
                    <a:pt x="0" y="78914"/>
                  </a:lnTo>
                  <a:cubicBezTo>
                    <a:pt x="0" y="35331"/>
                    <a:pt x="35331" y="0"/>
                    <a:pt x="78914" y="0"/>
                  </a:cubicBezTo>
                  <a:close/>
                </a:path>
              </a:pathLst>
            </a:custGeom>
            <a:solidFill>
              <a:srgbClr val="FA6000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317765" cy="6121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400000">
            <a:off x="760433" y="4383067"/>
            <a:ext cx="3910796" cy="5431661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528002"/>
            <a:ext cx="8953500" cy="8658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Fonctionnalités</a:t>
            </a:r>
            <a:r>
              <a:rPr lang="en-US" sz="5199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Principales</a:t>
            </a:r>
            <a:endParaRPr lang="en-US" sz="5199" dirty="0">
              <a:solidFill>
                <a:srgbClr val="000000"/>
              </a:solidFill>
              <a:latin typeface="Alice Bold"/>
              <a:ea typeface="Alice Bold"/>
              <a:cs typeface="Alice Bold"/>
              <a:sym typeface="Alice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91862" y="3121648"/>
            <a:ext cx="4634659" cy="117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5000" spc="340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1 </a:t>
            </a:r>
            <a:r>
              <a:rPr lang="en-US" sz="5000" spc="34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Gestion des </a:t>
            </a:r>
            <a:r>
              <a:rPr lang="en-US" sz="5000" spc="340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employés</a:t>
            </a:r>
            <a:endParaRPr lang="en-US" sz="5000" spc="340" dirty="0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11863" y="6349798"/>
            <a:ext cx="4806519" cy="1144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5000" spc="340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3 </a:t>
            </a:r>
            <a:r>
              <a:rPr lang="en-US" sz="5000" spc="34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Notifications </a:t>
            </a:r>
            <a:r>
              <a:rPr lang="en-US" sz="5000" spc="340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en</a:t>
            </a:r>
            <a:r>
              <a:rPr lang="en-US" sz="5000" spc="34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 temps </a:t>
            </a:r>
            <a:r>
              <a:rPr lang="en-US" sz="5000" spc="340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réel</a:t>
            </a:r>
            <a:endParaRPr lang="en-US" sz="5000" spc="340" dirty="0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2308389">
            <a:off x="5709455" y="2241030"/>
            <a:ext cx="3988412" cy="3908644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9449744">
            <a:off x="5718278" y="5807038"/>
            <a:ext cx="5154017" cy="4535535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5511448" y="3815452"/>
            <a:ext cx="4634659" cy="117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5000" spc="340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2 </a:t>
            </a:r>
            <a:r>
              <a:rPr lang="en-US" sz="5000" spc="34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Gestion des congés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846143" y="7531100"/>
            <a:ext cx="4634659" cy="170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5000" spc="340" dirty="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4 </a:t>
            </a:r>
            <a:r>
              <a:rPr lang="en-US" sz="5000" spc="340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Génération</a:t>
            </a:r>
            <a:r>
              <a:rPr lang="en-US" sz="5000" spc="34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 de fiche de </a:t>
            </a:r>
            <a:r>
              <a:rPr lang="en-US" sz="5000" spc="340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paie</a:t>
            </a:r>
            <a:endParaRPr lang="en-US" sz="5000" spc="340" dirty="0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A4DA68C-D3F8-4E7E-9D3E-AB3A785006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399" y="-1"/>
            <a:ext cx="2278751" cy="22787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59729" y="0"/>
            <a:ext cx="11501235" cy="10287000"/>
          </a:xfrm>
          <a:custGeom>
            <a:avLst/>
            <a:gdLst/>
            <a:ahLst/>
            <a:cxnLst/>
            <a:rect l="l" t="t" r="r" b="b"/>
            <a:pathLst>
              <a:path w="11151454" h="10287000">
                <a:moveTo>
                  <a:pt x="0" y="0"/>
                </a:moveTo>
                <a:lnTo>
                  <a:pt x="11151454" y="0"/>
                </a:lnTo>
                <a:lnTo>
                  <a:pt x="1115145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3" name="Group 3"/>
          <p:cNvGrpSpPr/>
          <p:nvPr/>
        </p:nvGrpSpPr>
        <p:grpSpPr>
          <a:xfrm>
            <a:off x="10641507" y="0"/>
            <a:ext cx="7646493" cy="10287000"/>
            <a:chOff x="0" y="0"/>
            <a:chExt cx="2013891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13891" cy="2709333"/>
            </a:xfrm>
            <a:custGeom>
              <a:avLst/>
              <a:gdLst/>
              <a:ahLst/>
              <a:cxnLst/>
              <a:rect l="l" t="t" r="r" b="b"/>
              <a:pathLst>
                <a:path w="2013891" h="2709333">
                  <a:moveTo>
                    <a:pt x="0" y="0"/>
                  </a:moveTo>
                  <a:lnTo>
                    <a:pt x="2013891" y="0"/>
                  </a:lnTo>
                  <a:lnTo>
                    <a:pt x="201389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BF3FD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01389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641507" y="3831641"/>
            <a:ext cx="7646493" cy="1753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3"/>
              </a:lnSpc>
            </a:pPr>
            <a:r>
              <a:rPr lang="en-US" sz="4995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Architecture de base du Projet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9144000" cy="10287000"/>
            <a:chOff x="0" y="0"/>
            <a:chExt cx="240829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76B58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144000" y="0"/>
            <a:ext cx="9144000" cy="10287000"/>
            <a:chOff x="0" y="0"/>
            <a:chExt cx="2408296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1B6AA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03289" y="503289"/>
            <a:ext cx="8137423" cy="1648132"/>
            <a:chOff x="0" y="0"/>
            <a:chExt cx="2143189" cy="43407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43190" cy="434076"/>
            </a:xfrm>
            <a:custGeom>
              <a:avLst/>
              <a:gdLst/>
              <a:ahLst/>
              <a:cxnLst/>
              <a:rect l="l" t="t" r="r" b="b"/>
              <a:pathLst>
                <a:path w="2143190" h="434076">
                  <a:moveTo>
                    <a:pt x="48521" y="0"/>
                  </a:moveTo>
                  <a:lnTo>
                    <a:pt x="2094668" y="0"/>
                  </a:lnTo>
                  <a:cubicBezTo>
                    <a:pt x="2107537" y="0"/>
                    <a:pt x="2119879" y="5112"/>
                    <a:pt x="2128978" y="14212"/>
                  </a:cubicBezTo>
                  <a:cubicBezTo>
                    <a:pt x="2138077" y="23311"/>
                    <a:pt x="2143190" y="35653"/>
                    <a:pt x="2143190" y="48521"/>
                  </a:cubicBezTo>
                  <a:lnTo>
                    <a:pt x="2143190" y="385555"/>
                  </a:lnTo>
                  <a:cubicBezTo>
                    <a:pt x="2143190" y="412352"/>
                    <a:pt x="2121466" y="434076"/>
                    <a:pt x="2094668" y="434076"/>
                  </a:cubicBezTo>
                  <a:lnTo>
                    <a:pt x="48521" y="434076"/>
                  </a:lnTo>
                  <a:cubicBezTo>
                    <a:pt x="35653" y="434076"/>
                    <a:pt x="23311" y="428964"/>
                    <a:pt x="14212" y="419864"/>
                  </a:cubicBezTo>
                  <a:cubicBezTo>
                    <a:pt x="5112" y="410765"/>
                    <a:pt x="0" y="398423"/>
                    <a:pt x="0" y="385555"/>
                  </a:cubicBezTo>
                  <a:lnTo>
                    <a:pt x="0" y="48521"/>
                  </a:lnTo>
                  <a:cubicBezTo>
                    <a:pt x="0" y="35653"/>
                    <a:pt x="5112" y="23311"/>
                    <a:pt x="14212" y="14212"/>
                  </a:cubicBezTo>
                  <a:cubicBezTo>
                    <a:pt x="23311" y="5112"/>
                    <a:pt x="35653" y="0"/>
                    <a:pt x="48521" y="0"/>
                  </a:cubicBezTo>
                  <a:close/>
                </a:path>
              </a:pathLst>
            </a:custGeom>
            <a:solidFill>
              <a:srgbClr val="C1B6AA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2143189" cy="5102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r>
                <a:rPr lang="en-US" sz="3999" dirty="0">
                  <a:solidFill>
                    <a:srgbClr val="776B58"/>
                  </a:solidFill>
                  <a:latin typeface="Alice Bold"/>
                  <a:ea typeface="Alice Bold"/>
                  <a:cs typeface="Alice Bold"/>
                  <a:sym typeface="Alice Bold"/>
                </a:rPr>
                <a:t>INTERFACE EMPLOYES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02595" y="503289"/>
            <a:ext cx="8026810" cy="1648132"/>
            <a:chOff x="0" y="0"/>
            <a:chExt cx="2114057" cy="4340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14057" cy="434076"/>
            </a:xfrm>
            <a:custGeom>
              <a:avLst/>
              <a:gdLst/>
              <a:ahLst/>
              <a:cxnLst/>
              <a:rect l="l" t="t" r="r" b="b"/>
              <a:pathLst>
                <a:path w="2114057" h="434076">
                  <a:moveTo>
                    <a:pt x="49190" y="0"/>
                  </a:moveTo>
                  <a:lnTo>
                    <a:pt x="2064867" y="0"/>
                  </a:lnTo>
                  <a:cubicBezTo>
                    <a:pt x="2092034" y="0"/>
                    <a:pt x="2114057" y="22023"/>
                    <a:pt x="2114057" y="49190"/>
                  </a:cubicBezTo>
                  <a:lnTo>
                    <a:pt x="2114057" y="384886"/>
                  </a:lnTo>
                  <a:cubicBezTo>
                    <a:pt x="2114057" y="412053"/>
                    <a:pt x="2092034" y="434076"/>
                    <a:pt x="2064867" y="434076"/>
                  </a:cubicBezTo>
                  <a:lnTo>
                    <a:pt x="49190" y="434076"/>
                  </a:lnTo>
                  <a:cubicBezTo>
                    <a:pt x="22023" y="434076"/>
                    <a:pt x="0" y="412053"/>
                    <a:pt x="0" y="384886"/>
                  </a:cubicBezTo>
                  <a:lnTo>
                    <a:pt x="0" y="49190"/>
                  </a:lnTo>
                  <a:cubicBezTo>
                    <a:pt x="0" y="22023"/>
                    <a:pt x="22023" y="0"/>
                    <a:pt x="49190" y="0"/>
                  </a:cubicBezTo>
                  <a:close/>
                </a:path>
              </a:pathLst>
            </a:custGeom>
            <a:solidFill>
              <a:srgbClr val="776B58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2114057" cy="5102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r>
                <a:rPr lang="en-US" sz="3999" b="1">
                  <a:solidFill>
                    <a:srgbClr val="C1B6A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INTERFACE MANAGER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03289" y="2831076"/>
            <a:ext cx="8137423" cy="6427224"/>
            <a:chOff x="0" y="0"/>
            <a:chExt cx="2143189" cy="169276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143190" cy="1692767"/>
            </a:xfrm>
            <a:custGeom>
              <a:avLst/>
              <a:gdLst/>
              <a:ahLst/>
              <a:cxnLst/>
              <a:rect l="l" t="t" r="r" b="b"/>
              <a:pathLst>
                <a:path w="2143190" h="1692767">
                  <a:moveTo>
                    <a:pt x="48521" y="0"/>
                  </a:moveTo>
                  <a:lnTo>
                    <a:pt x="2094668" y="0"/>
                  </a:lnTo>
                  <a:cubicBezTo>
                    <a:pt x="2107537" y="0"/>
                    <a:pt x="2119879" y="5112"/>
                    <a:pt x="2128978" y="14212"/>
                  </a:cubicBezTo>
                  <a:cubicBezTo>
                    <a:pt x="2138077" y="23311"/>
                    <a:pt x="2143190" y="35653"/>
                    <a:pt x="2143190" y="48521"/>
                  </a:cubicBezTo>
                  <a:lnTo>
                    <a:pt x="2143190" y="1644246"/>
                  </a:lnTo>
                  <a:cubicBezTo>
                    <a:pt x="2143190" y="1657114"/>
                    <a:pt x="2138077" y="1669456"/>
                    <a:pt x="2128978" y="1678555"/>
                  </a:cubicBezTo>
                  <a:cubicBezTo>
                    <a:pt x="2119879" y="1687655"/>
                    <a:pt x="2107537" y="1692767"/>
                    <a:pt x="2094668" y="1692767"/>
                  </a:cubicBezTo>
                  <a:lnTo>
                    <a:pt x="48521" y="1692767"/>
                  </a:lnTo>
                  <a:cubicBezTo>
                    <a:pt x="21724" y="1692767"/>
                    <a:pt x="0" y="1671043"/>
                    <a:pt x="0" y="1644246"/>
                  </a:cubicBezTo>
                  <a:lnTo>
                    <a:pt x="0" y="48521"/>
                  </a:lnTo>
                  <a:cubicBezTo>
                    <a:pt x="0" y="35653"/>
                    <a:pt x="5112" y="23311"/>
                    <a:pt x="14212" y="14212"/>
                  </a:cubicBezTo>
                  <a:cubicBezTo>
                    <a:pt x="23311" y="5112"/>
                    <a:pt x="35653" y="0"/>
                    <a:pt x="48521" y="0"/>
                  </a:cubicBezTo>
                  <a:close/>
                </a:path>
              </a:pathLst>
            </a:custGeom>
            <a:solidFill>
              <a:srgbClr val="C1B6AA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2143189" cy="17689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702595" y="2831076"/>
            <a:ext cx="8026810" cy="6427224"/>
            <a:chOff x="0" y="0"/>
            <a:chExt cx="2114057" cy="169276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114057" cy="1692767"/>
            </a:xfrm>
            <a:custGeom>
              <a:avLst/>
              <a:gdLst/>
              <a:ahLst/>
              <a:cxnLst/>
              <a:rect l="l" t="t" r="r" b="b"/>
              <a:pathLst>
                <a:path w="2114057" h="1692767">
                  <a:moveTo>
                    <a:pt x="49190" y="0"/>
                  </a:moveTo>
                  <a:lnTo>
                    <a:pt x="2064867" y="0"/>
                  </a:lnTo>
                  <a:cubicBezTo>
                    <a:pt x="2092034" y="0"/>
                    <a:pt x="2114057" y="22023"/>
                    <a:pt x="2114057" y="49190"/>
                  </a:cubicBezTo>
                  <a:lnTo>
                    <a:pt x="2114057" y="1643577"/>
                  </a:lnTo>
                  <a:cubicBezTo>
                    <a:pt x="2114057" y="1656623"/>
                    <a:pt x="2108874" y="1669135"/>
                    <a:pt x="2099649" y="1678359"/>
                  </a:cubicBezTo>
                  <a:cubicBezTo>
                    <a:pt x="2090425" y="1687584"/>
                    <a:pt x="2077913" y="1692767"/>
                    <a:pt x="2064867" y="1692767"/>
                  </a:cubicBezTo>
                  <a:lnTo>
                    <a:pt x="49190" y="1692767"/>
                  </a:lnTo>
                  <a:cubicBezTo>
                    <a:pt x="22023" y="1692767"/>
                    <a:pt x="0" y="1670744"/>
                    <a:pt x="0" y="1643577"/>
                  </a:cubicBezTo>
                  <a:lnTo>
                    <a:pt x="0" y="49190"/>
                  </a:lnTo>
                  <a:cubicBezTo>
                    <a:pt x="0" y="22023"/>
                    <a:pt x="22023" y="0"/>
                    <a:pt x="49190" y="0"/>
                  </a:cubicBezTo>
                  <a:close/>
                </a:path>
              </a:pathLst>
            </a:custGeom>
            <a:solidFill>
              <a:srgbClr val="776B58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2114057" cy="17689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880222" y="3234178"/>
            <a:ext cx="7383555" cy="578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14732" lvl="1" indent="-507366" algn="l">
              <a:lnSpc>
                <a:spcPts val="6580"/>
              </a:lnSpc>
              <a:buFont typeface="Arial"/>
              <a:buChar char="•"/>
            </a:pPr>
            <a:r>
              <a:rPr lang="en-US" sz="4700">
                <a:solidFill>
                  <a:srgbClr val="776B58"/>
                </a:solidFill>
                <a:latin typeface="Alice Bold"/>
                <a:ea typeface="Alice Bold"/>
                <a:cs typeface="Alice Bold"/>
                <a:sym typeface="Alice Bold"/>
              </a:rPr>
              <a:t>Visualiser son profil</a:t>
            </a:r>
          </a:p>
          <a:p>
            <a:pPr marL="1014732" lvl="1" indent="-507366" algn="l">
              <a:lnSpc>
                <a:spcPts val="6580"/>
              </a:lnSpc>
              <a:buFont typeface="Arial"/>
              <a:buChar char="•"/>
            </a:pPr>
            <a:r>
              <a:rPr lang="en-US" sz="4700">
                <a:solidFill>
                  <a:srgbClr val="776B58"/>
                </a:solidFill>
                <a:latin typeface="Alice Bold"/>
                <a:ea typeface="Alice Bold"/>
                <a:cs typeface="Alice Bold"/>
                <a:sym typeface="Alice Bold"/>
              </a:rPr>
              <a:t>Faire une demande de congé</a:t>
            </a:r>
          </a:p>
          <a:p>
            <a:pPr marL="1014732" lvl="1" indent="-507366" algn="l">
              <a:lnSpc>
                <a:spcPts val="6580"/>
              </a:lnSpc>
              <a:buFont typeface="Arial"/>
              <a:buChar char="•"/>
            </a:pPr>
            <a:r>
              <a:rPr lang="en-US" sz="4700">
                <a:solidFill>
                  <a:srgbClr val="776B58"/>
                </a:solidFill>
                <a:latin typeface="Alice Bold"/>
                <a:ea typeface="Alice Bold"/>
                <a:cs typeface="Alice Bold"/>
                <a:sym typeface="Alice Bold"/>
              </a:rPr>
              <a:t>Visualiser les jours posés via un calendrier</a:t>
            </a:r>
          </a:p>
          <a:p>
            <a:pPr marL="1014732" lvl="1" indent="-507366" algn="l">
              <a:lnSpc>
                <a:spcPts val="6580"/>
              </a:lnSpc>
              <a:buFont typeface="Arial"/>
              <a:buChar char="•"/>
            </a:pPr>
            <a:r>
              <a:rPr lang="en-US" sz="4700">
                <a:solidFill>
                  <a:srgbClr val="776B58"/>
                </a:solidFill>
                <a:latin typeface="Alice Bold"/>
                <a:ea typeface="Alice Bold"/>
                <a:cs typeface="Alice Bold"/>
                <a:sym typeface="Alice Bold"/>
              </a:rPr>
              <a:t>Etre notifié lors de la validation des congés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024222" y="3253228"/>
            <a:ext cx="7383555" cy="5691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606" lvl="1" indent="-431803" algn="l">
              <a:lnSpc>
                <a:spcPts val="5600"/>
              </a:lnSpc>
              <a:buFont typeface="Arial"/>
              <a:buChar char="•"/>
            </a:pPr>
            <a:r>
              <a:rPr lang="en-US" sz="4000" dirty="0" err="1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Visualiser</a:t>
            </a:r>
            <a:r>
              <a:rPr lang="en-US" sz="4000" dirty="0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 le </a:t>
            </a:r>
            <a:r>
              <a:rPr lang="en-US" sz="4000" dirty="0" err="1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profil</a:t>
            </a:r>
            <a:r>
              <a:rPr lang="en-US" sz="4000" dirty="0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 des </a:t>
            </a:r>
            <a:r>
              <a:rPr lang="en-US" sz="4000" dirty="0" err="1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employés</a:t>
            </a:r>
            <a:endParaRPr lang="en-US" sz="4000" dirty="0">
              <a:solidFill>
                <a:srgbClr val="C1B6AA"/>
              </a:solidFill>
              <a:latin typeface="Alice Bold"/>
              <a:ea typeface="Alice Bold"/>
              <a:cs typeface="Alice Bold"/>
              <a:sym typeface="Alice Bold"/>
            </a:endParaRPr>
          </a:p>
          <a:p>
            <a:pPr marL="863606" lvl="1" indent="-431803" algn="l">
              <a:lnSpc>
                <a:spcPts val="5600"/>
              </a:lnSpc>
              <a:buFont typeface="Arial"/>
              <a:buChar char="•"/>
            </a:pPr>
            <a:r>
              <a:rPr lang="en-US" sz="4000" dirty="0" err="1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Approuver</a:t>
            </a:r>
            <a:r>
              <a:rPr lang="en-US" sz="4000" dirty="0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, Refuser les congés </a:t>
            </a:r>
            <a:r>
              <a:rPr lang="en-US" sz="4000" dirty="0" err="1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demandés</a:t>
            </a:r>
            <a:endParaRPr lang="en-US" sz="4000" dirty="0">
              <a:solidFill>
                <a:srgbClr val="C1B6AA"/>
              </a:solidFill>
              <a:latin typeface="Alice Bold"/>
              <a:ea typeface="Alice Bold"/>
              <a:cs typeface="Alice Bold"/>
              <a:sym typeface="Alice Bold"/>
            </a:endParaRPr>
          </a:p>
          <a:p>
            <a:pPr marL="863606" lvl="1" indent="-431803" algn="l">
              <a:lnSpc>
                <a:spcPts val="5600"/>
              </a:lnSpc>
              <a:buFont typeface="Arial"/>
              <a:buChar char="•"/>
            </a:pPr>
            <a:r>
              <a:rPr lang="en-US" sz="4000" dirty="0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Modifier le </a:t>
            </a:r>
            <a:r>
              <a:rPr lang="en-US" sz="4000" dirty="0" err="1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profil</a:t>
            </a:r>
            <a:r>
              <a:rPr lang="en-US" sz="4000" dirty="0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 des </a:t>
            </a:r>
            <a:r>
              <a:rPr lang="en-US" sz="4000" dirty="0" err="1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employés</a:t>
            </a:r>
            <a:endParaRPr lang="en-US" sz="4000" dirty="0">
              <a:solidFill>
                <a:srgbClr val="C1B6AA"/>
              </a:solidFill>
              <a:latin typeface="Alice Bold"/>
              <a:ea typeface="Alice Bold"/>
              <a:cs typeface="Alice Bold"/>
              <a:sym typeface="Alice Bold"/>
            </a:endParaRPr>
          </a:p>
          <a:p>
            <a:pPr marL="863606" lvl="1" indent="-431803" algn="l">
              <a:lnSpc>
                <a:spcPts val="5600"/>
              </a:lnSpc>
              <a:buFont typeface="Arial"/>
              <a:buChar char="•"/>
            </a:pPr>
            <a:r>
              <a:rPr lang="en-US" sz="4000" dirty="0" err="1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Générer</a:t>
            </a:r>
            <a:r>
              <a:rPr lang="en-US" sz="4000" dirty="0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 les bulletins de </a:t>
            </a:r>
            <a:r>
              <a:rPr lang="en-US" sz="4000" dirty="0" err="1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paie</a:t>
            </a:r>
            <a:r>
              <a:rPr lang="en-US" sz="4000" dirty="0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 des </a:t>
            </a:r>
            <a:r>
              <a:rPr lang="en-US" sz="4000" dirty="0" err="1">
                <a:solidFill>
                  <a:srgbClr val="C1B6AA"/>
                </a:solidFill>
                <a:latin typeface="Alice Bold"/>
                <a:ea typeface="Alice Bold"/>
                <a:cs typeface="Alice Bold"/>
                <a:sym typeface="Alice Bold"/>
              </a:rPr>
              <a:t>employés</a:t>
            </a:r>
            <a:endParaRPr lang="en-US" sz="4000" dirty="0">
              <a:solidFill>
                <a:srgbClr val="C1B6AA"/>
              </a:solidFill>
              <a:latin typeface="Alice Bold"/>
              <a:ea typeface="Alice Bold"/>
              <a:cs typeface="Alice Bold"/>
              <a:sym typeface="Alice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717076" y="1227564"/>
            <a:ext cx="14570924" cy="7831872"/>
          </a:xfrm>
          <a:custGeom>
            <a:avLst/>
            <a:gdLst/>
            <a:ahLst/>
            <a:cxnLst/>
            <a:rect l="l" t="t" r="r" b="b"/>
            <a:pathLst>
              <a:path w="14570924" h="7831872">
                <a:moveTo>
                  <a:pt x="0" y="0"/>
                </a:moveTo>
                <a:lnTo>
                  <a:pt x="14570924" y="0"/>
                </a:lnTo>
                <a:lnTo>
                  <a:pt x="14570924" y="7831872"/>
                </a:lnTo>
                <a:lnTo>
                  <a:pt x="0" y="7831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 rot="-4555118">
            <a:off x="4460132" y="4885659"/>
            <a:ext cx="1287244" cy="4038412"/>
          </a:xfrm>
          <a:custGeom>
            <a:avLst/>
            <a:gdLst/>
            <a:ahLst/>
            <a:cxnLst/>
            <a:rect l="l" t="t" r="r" b="b"/>
            <a:pathLst>
              <a:path w="1287244" h="4038412">
                <a:moveTo>
                  <a:pt x="0" y="0"/>
                </a:moveTo>
                <a:lnTo>
                  <a:pt x="1287244" y="0"/>
                </a:lnTo>
                <a:lnTo>
                  <a:pt x="1287244" y="4038411"/>
                </a:lnTo>
                <a:lnTo>
                  <a:pt x="0" y="40384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4" name="Group 4"/>
          <p:cNvGrpSpPr/>
          <p:nvPr/>
        </p:nvGrpSpPr>
        <p:grpSpPr>
          <a:xfrm>
            <a:off x="221226" y="5393841"/>
            <a:ext cx="3232223" cy="1990346"/>
            <a:chOff x="0" y="0"/>
            <a:chExt cx="851285" cy="52420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51285" cy="524206"/>
            </a:xfrm>
            <a:custGeom>
              <a:avLst/>
              <a:gdLst/>
              <a:ahLst/>
              <a:cxnLst/>
              <a:rect l="l" t="t" r="r" b="b"/>
              <a:pathLst>
                <a:path w="851285" h="524206">
                  <a:moveTo>
                    <a:pt x="122157" y="0"/>
                  </a:moveTo>
                  <a:lnTo>
                    <a:pt x="729128" y="0"/>
                  </a:lnTo>
                  <a:cubicBezTo>
                    <a:pt x="796593" y="0"/>
                    <a:pt x="851285" y="54691"/>
                    <a:pt x="851285" y="122157"/>
                  </a:cubicBezTo>
                  <a:lnTo>
                    <a:pt x="851285" y="402050"/>
                  </a:lnTo>
                  <a:cubicBezTo>
                    <a:pt x="851285" y="469515"/>
                    <a:pt x="796593" y="524206"/>
                    <a:pt x="729128" y="524206"/>
                  </a:cubicBezTo>
                  <a:lnTo>
                    <a:pt x="122157" y="524206"/>
                  </a:lnTo>
                  <a:cubicBezTo>
                    <a:pt x="54691" y="524206"/>
                    <a:pt x="0" y="469515"/>
                    <a:pt x="0" y="402050"/>
                  </a:cubicBezTo>
                  <a:lnTo>
                    <a:pt x="0" y="122157"/>
                  </a:lnTo>
                  <a:cubicBezTo>
                    <a:pt x="0" y="54691"/>
                    <a:pt x="54691" y="0"/>
                    <a:pt x="12215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51285" cy="5623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 err="1">
                  <a:solidFill>
                    <a:srgbClr val="737373"/>
                  </a:solidFill>
                  <a:latin typeface="Open Sans"/>
                  <a:ea typeface="Open Sans"/>
                  <a:cs typeface="Open Sans"/>
                  <a:sym typeface="Open Sans"/>
                </a:rPr>
                <a:t>Calendrier</a:t>
              </a:r>
              <a:r>
                <a:rPr lang="en-US" sz="2399" dirty="0">
                  <a:solidFill>
                    <a:srgbClr val="737373"/>
                  </a:solidFill>
                  <a:latin typeface="Open Sans"/>
                  <a:ea typeface="Open Sans"/>
                  <a:cs typeface="Open Sans"/>
                  <a:sym typeface="Open Sans"/>
                </a:rPr>
                <a:t> pour </a:t>
              </a:r>
              <a:r>
                <a:rPr lang="en-US" sz="2399" dirty="0" err="1">
                  <a:solidFill>
                    <a:srgbClr val="737373"/>
                  </a:solidFill>
                  <a:latin typeface="Open Sans"/>
                  <a:ea typeface="Open Sans"/>
                  <a:cs typeface="Open Sans"/>
                  <a:sym typeface="Open Sans"/>
                </a:rPr>
                <a:t>visualiser</a:t>
              </a:r>
              <a:r>
                <a:rPr lang="en-US" sz="2399" dirty="0">
                  <a:solidFill>
                    <a:srgbClr val="737373"/>
                  </a:solidFill>
                  <a:latin typeface="Open Sans"/>
                  <a:ea typeface="Open Sans"/>
                  <a:cs typeface="Open Sans"/>
                  <a:sym typeface="Open Sans"/>
                </a:rPr>
                <a:t> les </a:t>
              </a:r>
              <a:r>
                <a:rPr lang="en-US" sz="2399" dirty="0" err="1">
                  <a:solidFill>
                    <a:srgbClr val="737373"/>
                  </a:solidFill>
                  <a:latin typeface="Open Sans"/>
                  <a:ea typeface="Open Sans"/>
                  <a:cs typeface="Open Sans"/>
                  <a:sym typeface="Open Sans"/>
                </a:rPr>
                <a:t>jours</a:t>
              </a:r>
              <a:r>
                <a:rPr lang="en-US" sz="2399" dirty="0">
                  <a:solidFill>
                    <a:srgbClr val="737373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2399" dirty="0" err="1">
                  <a:solidFill>
                    <a:srgbClr val="737373"/>
                  </a:solidFill>
                  <a:latin typeface="Open Sans"/>
                  <a:ea typeface="Open Sans"/>
                  <a:cs typeface="Open Sans"/>
                  <a:sym typeface="Open Sans"/>
                </a:rPr>
                <a:t>posés</a:t>
              </a:r>
              <a:endParaRPr lang="en-US" sz="2399" dirty="0">
                <a:solidFill>
                  <a:srgbClr val="737373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7" name="Freeform 7"/>
          <p:cNvSpPr/>
          <p:nvPr/>
        </p:nvSpPr>
        <p:spPr>
          <a:xfrm>
            <a:off x="2988630" y="2560762"/>
            <a:ext cx="2902290" cy="819897"/>
          </a:xfrm>
          <a:custGeom>
            <a:avLst/>
            <a:gdLst/>
            <a:ahLst/>
            <a:cxnLst/>
            <a:rect l="l" t="t" r="r" b="b"/>
            <a:pathLst>
              <a:path w="2902290" h="819897">
                <a:moveTo>
                  <a:pt x="0" y="0"/>
                </a:moveTo>
                <a:lnTo>
                  <a:pt x="2902290" y="0"/>
                </a:lnTo>
                <a:lnTo>
                  <a:pt x="2902290" y="819897"/>
                </a:lnTo>
                <a:lnTo>
                  <a:pt x="0" y="8198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8" name="Group 8"/>
          <p:cNvGrpSpPr/>
          <p:nvPr/>
        </p:nvGrpSpPr>
        <p:grpSpPr>
          <a:xfrm>
            <a:off x="221226" y="1975538"/>
            <a:ext cx="3232223" cy="1990346"/>
            <a:chOff x="0" y="0"/>
            <a:chExt cx="851285" cy="52420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51285" cy="524206"/>
            </a:xfrm>
            <a:custGeom>
              <a:avLst/>
              <a:gdLst/>
              <a:ahLst/>
              <a:cxnLst/>
              <a:rect l="l" t="t" r="r" b="b"/>
              <a:pathLst>
                <a:path w="851285" h="524206">
                  <a:moveTo>
                    <a:pt x="122157" y="0"/>
                  </a:moveTo>
                  <a:lnTo>
                    <a:pt x="729128" y="0"/>
                  </a:lnTo>
                  <a:cubicBezTo>
                    <a:pt x="796593" y="0"/>
                    <a:pt x="851285" y="54691"/>
                    <a:pt x="851285" y="122157"/>
                  </a:cubicBezTo>
                  <a:lnTo>
                    <a:pt x="851285" y="402050"/>
                  </a:lnTo>
                  <a:cubicBezTo>
                    <a:pt x="851285" y="469515"/>
                    <a:pt x="796593" y="524206"/>
                    <a:pt x="729128" y="524206"/>
                  </a:cubicBezTo>
                  <a:lnTo>
                    <a:pt x="122157" y="524206"/>
                  </a:lnTo>
                  <a:cubicBezTo>
                    <a:pt x="54691" y="524206"/>
                    <a:pt x="0" y="469515"/>
                    <a:pt x="0" y="402050"/>
                  </a:cubicBezTo>
                  <a:lnTo>
                    <a:pt x="0" y="122157"/>
                  </a:lnTo>
                  <a:cubicBezTo>
                    <a:pt x="0" y="54691"/>
                    <a:pt x="54691" y="0"/>
                    <a:pt x="12215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51285" cy="5623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737373"/>
                  </a:solidFill>
                  <a:latin typeface="Open Sans"/>
                  <a:ea typeface="Open Sans"/>
                  <a:cs typeface="Open Sans"/>
                  <a:sym typeface="Open Sans"/>
                </a:rPr>
                <a:t>Profil Employé</a:t>
              </a:r>
            </a:p>
          </p:txBody>
        </p:sp>
      </p:grpSp>
      <p:sp>
        <p:nvSpPr>
          <p:cNvPr id="11" name="Freeform 11"/>
          <p:cNvSpPr/>
          <p:nvPr/>
        </p:nvSpPr>
        <p:spPr>
          <a:xfrm rot="-1319145">
            <a:off x="2708600" y="9360381"/>
            <a:ext cx="2016951" cy="569789"/>
          </a:xfrm>
          <a:custGeom>
            <a:avLst/>
            <a:gdLst/>
            <a:ahLst/>
            <a:cxnLst/>
            <a:rect l="l" t="t" r="r" b="b"/>
            <a:pathLst>
              <a:path w="2016951" h="569789">
                <a:moveTo>
                  <a:pt x="0" y="0"/>
                </a:moveTo>
                <a:lnTo>
                  <a:pt x="2016951" y="0"/>
                </a:lnTo>
                <a:lnTo>
                  <a:pt x="2016951" y="569788"/>
                </a:lnTo>
                <a:lnTo>
                  <a:pt x="0" y="5697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12" name="Group 12"/>
          <p:cNvGrpSpPr/>
          <p:nvPr/>
        </p:nvGrpSpPr>
        <p:grpSpPr>
          <a:xfrm>
            <a:off x="221226" y="8008377"/>
            <a:ext cx="3232223" cy="1990346"/>
            <a:chOff x="0" y="0"/>
            <a:chExt cx="851285" cy="52420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51285" cy="524206"/>
            </a:xfrm>
            <a:custGeom>
              <a:avLst/>
              <a:gdLst/>
              <a:ahLst/>
              <a:cxnLst/>
              <a:rect l="l" t="t" r="r" b="b"/>
              <a:pathLst>
                <a:path w="851285" h="524206">
                  <a:moveTo>
                    <a:pt x="122157" y="0"/>
                  </a:moveTo>
                  <a:lnTo>
                    <a:pt x="729128" y="0"/>
                  </a:lnTo>
                  <a:cubicBezTo>
                    <a:pt x="796593" y="0"/>
                    <a:pt x="851285" y="54691"/>
                    <a:pt x="851285" y="122157"/>
                  </a:cubicBezTo>
                  <a:lnTo>
                    <a:pt x="851285" y="402050"/>
                  </a:lnTo>
                  <a:cubicBezTo>
                    <a:pt x="851285" y="469515"/>
                    <a:pt x="796593" y="524206"/>
                    <a:pt x="729128" y="524206"/>
                  </a:cubicBezTo>
                  <a:lnTo>
                    <a:pt x="122157" y="524206"/>
                  </a:lnTo>
                  <a:cubicBezTo>
                    <a:pt x="54691" y="524206"/>
                    <a:pt x="0" y="469515"/>
                    <a:pt x="0" y="402050"/>
                  </a:cubicBezTo>
                  <a:lnTo>
                    <a:pt x="0" y="122157"/>
                  </a:lnTo>
                  <a:cubicBezTo>
                    <a:pt x="0" y="54691"/>
                    <a:pt x="54691" y="0"/>
                    <a:pt x="12215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851285" cy="5623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737373"/>
                  </a:solidFill>
                  <a:latin typeface="Open Sans"/>
                  <a:ea typeface="Open Sans"/>
                  <a:cs typeface="Open Sans"/>
                  <a:sym typeface="Open Sans"/>
                </a:rPr>
                <a:t>Demander Congé</a:t>
              </a:r>
            </a:p>
          </p:txBody>
        </p:sp>
      </p:grpSp>
      <p:sp>
        <p:nvSpPr>
          <p:cNvPr id="15" name="Freeform 15"/>
          <p:cNvSpPr/>
          <p:nvPr/>
        </p:nvSpPr>
        <p:spPr>
          <a:xfrm rot="849443">
            <a:off x="13439944" y="497323"/>
            <a:ext cx="3517891" cy="1064162"/>
          </a:xfrm>
          <a:custGeom>
            <a:avLst/>
            <a:gdLst/>
            <a:ahLst/>
            <a:cxnLst/>
            <a:rect l="l" t="t" r="r" b="b"/>
            <a:pathLst>
              <a:path w="3517891" h="1064162">
                <a:moveTo>
                  <a:pt x="0" y="0"/>
                </a:moveTo>
                <a:lnTo>
                  <a:pt x="3517890" y="0"/>
                </a:lnTo>
                <a:lnTo>
                  <a:pt x="3517890" y="1064162"/>
                </a:lnTo>
                <a:lnTo>
                  <a:pt x="0" y="10641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16" name="Group 16"/>
          <p:cNvGrpSpPr/>
          <p:nvPr/>
        </p:nvGrpSpPr>
        <p:grpSpPr>
          <a:xfrm>
            <a:off x="10410872" y="221226"/>
            <a:ext cx="3232223" cy="807474"/>
            <a:chOff x="0" y="0"/>
            <a:chExt cx="851285" cy="21266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51285" cy="212668"/>
            </a:xfrm>
            <a:custGeom>
              <a:avLst/>
              <a:gdLst/>
              <a:ahLst/>
              <a:cxnLst/>
              <a:rect l="l" t="t" r="r" b="b"/>
              <a:pathLst>
                <a:path w="851285" h="212668">
                  <a:moveTo>
                    <a:pt x="106334" y="0"/>
                  </a:moveTo>
                  <a:lnTo>
                    <a:pt x="744951" y="0"/>
                  </a:lnTo>
                  <a:cubicBezTo>
                    <a:pt x="803678" y="0"/>
                    <a:pt x="851285" y="47607"/>
                    <a:pt x="851285" y="106334"/>
                  </a:cubicBezTo>
                  <a:lnTo>
                    <a:pt x="851285" y="106334"/>
                  </a:lnTo>
                  <a:cubicBezTo>
                    <a:pt x="851285" y="165061"/>
                    <a:pt x="803678" y="212668"/>
                    <a:pt x="744951" y="212668"/>
                  </a:cubicBezTo>
                  <a:lnTo>
                    <a:pt x="106334" y="212668"/>
                  </a:lnTo>
                  <a:cubicBezTo>
                    <a:pt x="47607" y="212668"/>
                    <a:pt x="0" y="165061"/>
                    <a:pt x="0" y="106334"/>
                  </a:cubicBezTo>
                  <a:lnTo>
                    <a:pt x="0" y="106334"/>
                  </a:lnTo>
                  <a:cubicBezTo>
                    <a:pt x="0" y="47607"/>
                    <a:pt x="47607" y="0"/>
                    <a:pt x="10633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51285" cy="2507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737373"/>
                  </a:solidFill>
                  <a:latin typeface="Open Sans"/>
                  <a:ea typeface="Open Sans"/>
                  <a:cs typeface="Open Sans"/>
                  <a:sym typeface="Open Sans"/>
                </a:rPr>
                <a:t>Notifications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21226" y="-19874"/>
            <a:ext cx="7356971" cy="1146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66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Interface Employee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04638" y="1828234"/>
            <a:ext cx="10671549" cy="7430066"/>
          </a:xfrm>
          <a:custGeom>
            <a:avLst/>
            <a:gdLst/>
            <a:ahLst/>
            <a:cxnLst/>
            <a:rect l="l" t="t" r="r" b="b"/>
            <a:pathLst>
              <a:path w="10671549" h="7430066">
                <a:moveTo>
                  <a:pt x="0" y="0"/>
                </a:moveTo>
                <a:lnTo>
                  <a:pt x="10671550" y="0"/>
                </a:lnTo>
                <a:lnTo>
                  <a:pt x="10671550" y="7430066"/>
                </a:lnTo>
                <a:lnTo>
                  <a:pt x="0" y="74300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>
            <a:off x="7825398" y="5543267"/>
            <a:ext cx="4427783" cy="1250849"/>
          </a:xfrm>
          <a:custGeom>
            <a:avLst/>
            <a:gdLst/>
            <a:ahLst/>
            <a:cxnLst/>
            <a:rect l="l" t="t" r="r" b="b"/>
            <a:pathLst>
              <a:path w="4427783" h="1250849">
                <a:moveTo>
                  <a:pt x="0" y="0"/>
                </a:moveTo>
                <a:lnTo>
                  <a:pt x="4427784" y="0"/>
                </a:lnTo>
                <a:lnTo>
                  <a:pt x="4427784" y="1250849"/>
                </a:lnTo>
                <a:lnTo>
                  <a:pt x="0" y="12508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4" name="Group 4"/>
          <p:cNvGrpSpPr/>
          <p:nvPr/>
        </p:nvGrpSpPr>
        <p:grpSpPr>
          <a:xfrm>
            <a:off x="11809096" y="1028700"/>
            <a:ext cx="6132478" cy="6132478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23664" r="-23664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B6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0566" y="1887759"/>
            <a:ext cx="10852472" cy="7542468"/>
          </a:xfrm>
          <a:custGeom>
            <a:avLst/>
            <a:gdLst/>
            <a:ahLst/>
            <a:cxnLst/>
            <a:rect l="l" t="t" r="r" b="b"/>
            <a:pathLst>
              <a:path w="10852472" h="7542468">
                <a:moveTo>
                  <a:pt x="0" y="0"/>
                </a:moveTo>
                <a:lnTo>
                  <a:pt x="10852473" y="0"/>
                </a:lnTo>
                <a:lnTo>
                  <a:pt x="10852473" y="7542468"/>
                </a:lnTo>
                <a:lnTo>
                  <a:pt x="0" y="7542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3" name="Group 3"/>
          <p:cNvGrpSpPr/>
          <p:nvPr/>
        </p:nvGrpSpPr>
        <p:grpSpPr>
          <a:xfrm>
            <a:off x="11767369" y="1887759"/>
            <a:ext cx="6957552" cy="7542468"/>
            <a:chOff x="0" y="0"/>
            <a:chExt cx="1832442" cy="198649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32442" cy="1986494"/>
            </a:xfrm>
            <a:custGeom>
              <a:avLst/>
              <a:gdLst/>
              <a:ahLst/>
              <a:cxnLst/>
              <a:rect l="l" t="t" r="r" b="b"/>
              <a:pathLst>
                <a:path w="1832442" h="1986494">
                  <a:moveTo>
                    <a:pt x="56750" y="0"/>
                  </a:moveTo>
                  <a:lnTo>
                    <a:pt x="1775692" y="0"/>
                  </a:lnTo>
                  <a:cubicBezTo>
                    <a:pt x="1807034" y="0"/>
                    <a:pt x="1832442" y="25408"/>
                    <a:pt x="1832442" y="56750"/>
                  </a:cubicBezTo>
                  <a:lnTo>
                    <a:pt x="1832442" y="1929744"/>
                  </a:lnTo>
                  <a:cubicBezTo>
                    <a:pt x="1832442" y="1961086"/>
                    <a:pt x="1807034" y="1986494"/>
                    <a:pt x="1775692" y="1986494"/>
                  </a:cubicBezTo>
                  <a:lnTo>
                    <a:pt x="56750" y="1986494"/>
                  </a:lnTo>
                  <a:cubicBezTo>
                    <a:pt x="25408" y="1986494"/>
                    <a:pt x="0" y="1961086"/>
                    <a:pt x="0" y="1929744"/>
                  </a:cubicBezTo>
                  <a:lnTo>
                    <a:pt x="0" y="56750"/>
                  </a:lnTo>
                  <a:cubicBezTo>
                    <a:pt x="0" y="25408"/>
                    <a:pt x="25408" y="0"/>
                    <a:pt x="56750" y="0"/>
                  </a:cubicBezTo>
                  <a:close/>
                </a:path>
              </a:pathLst>
            </a:custGeom>
            <a:solidFill>
              <a:srgbClr val="EBF3FD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32442" cy="20245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0566" y="464185"/>
            <a:ext cx="6078637" cy="1005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5799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Interface Manager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903664" y="3431833"/>
            <a:ext cx="6684963" cy="559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48812" lvl="1" indent="-424406" algn="l">
              <a:lnSpc>
                <a:spcPts val="5504"/>
              </a:lnSpc>
              <a:buFont typeface="Arial"/>
              <a:buChar char="•"/>
            </a:pPr>
            <a:r>
              <a:rPr lang="en-US" sz="3931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Visualiser</a:t>
            </a:r>
            <a:r>
              <a:rPr lang="en-US" sz="3931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 les </a:t>
            </a:r>
            <a:r>
              <a:rPr lang="en-US" sz="3931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employés</a:t>
            </a:r>
            <a:endParaRPr lang="en-US" sz="3931" dirty="0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  <a:p>
            <a:pPr marL="848812" lvl="1" indent="-424406" algn="l">
              <a:lnSpc>
                <a:spcPts val="5504"/>
              </a:lnSpc>
              <a:buFont typeface="Arial"/>
              <a:buChar char="•"/>
            </a:pPr>
            <a:r>
              <a:rPr lang="en-US" sz="3931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Graphique</a:t>
            </a:r>
            <a:r>
              <a:rPr lang="en-US" sz="3931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 </a:t>
            </a:r>
            <a:r>
              <a:rPr lang="en-US" sz="3931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comparaison</a:t>
            </a:r>
            <a:r>
              <a:rPr lang="en-US" sz="3931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 </a:t>
            </a:r>
            <a:r>
              <a:rPr lang="en-US" sz="3931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salaire</a:t>
            </a:r>
            <a:endParaRPr lang="en-US" sz="3931" dirty="0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  <a:p>
            <a:pPr marL="848812" lvl="1" indent="-424406" algn="l">
              <a:lnSpc>
                <a:spcPts val="5504"/>
              </a:lnSpc>
              <a:buFont typeface="Arial"/>
              <a:buChar char="•"/>
            </a:pPr>
            <a:r>
              <a:rPr lang="en-US" sz="3931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Modification des </a:t>
            </a:r>
            <a:r>
              <a:rPr lang="en-US" sz="3931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employés</a:t>
            </a:r>
            <a:endParaRPr lang="en-US" sz="3931" dirty="0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  <a:p>
            <a:pPr marL="848812" lvl="1" indent="-424406" algn="l">
              <a:lnSpc>
                <a:spcPts val="5504"/>
              </a:lnSpc>
              <a:buFont typeface="Arial"/>
              <a:buChar char="•"/>
            </a:pPr>
            <a:r>
              <a:rPr lang="en-US" sz="3931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Génération</a:t>
            </a:r>
            <a:r>
              <a:rPr lang="en-US" sz="3931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 de fiche de </a:t>
            </a:r>
            <a:r>
              <a:rPr lang="en-US" sz="3931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paie</a:t>
            </a:r>
            <a:endParaRPr lang="en-US" sz="3931" dirty="0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  <a:p>
            <a:pPr marL="848812" lvl="1" indent="-424406" algn="l">
              <a:lnSpc>
                <a:spcPts val="5504"/>
              </a:lnSpc>
              <a:buFont typeface="Arial"/>
              <a:buChar char="•"/>
            </a:pPr>
            <a:r>
              <a:rPr lang="en-US" sz="3931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Approbation des congés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397978" y="2246190"/>
            <a:ext cx="5051822" cy="8658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Fonctionnalités</a:t>
            </a:r>
            <a:endParaRPr lang="en-US" sz="5199" dirty="0">
              <a:solidFill>
                <a:srgbClr val="000000"/>
              </a:solidFill>
              <a:latin typeface="Alice Bold"/>
              <a:ea typeface="Alice Bold"/>
              <a:cs typeface="Alice Bold"/>
              <a:sym typeface="Alice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3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08194" y="0"/>
            <a:ext cx="15979806" cy="10287000"/>
          </a:xfrm>
          <a:custGeom>
            <a:avLst/>
            <a:gdLst/>
            <a:ahLst/>
            <a:cxnLst/>
            <a:rect l="l" t="t" r="r" b="b"/>
            <a:pathLst>
              <a:path w="15979806" h="10287000">
                <a:moveTo>
                  <a:pt x="0" y="0"/>
                </a:moveTo>
                <a:lnTo>
                  <a:pt x="15979806" y="0"/>
                </a:lnTo>
                <a:lnTo>
                  <a:pt x="1597980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468734" y="2357212"/>
            <a:ext cx="1119932" cy="4824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FF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PDF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208</Words>
  <Application>Microsoft Office PowerPoint</Application>
  <PresentationFormat>Personnalisé</PresentationFormat>
  <Paragraphs>51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Open Sans</vt:lpstr>
      <vt:lpstr>Open Sans Bold</vt:lpstr>
      <vt:lpstr>Arial</vt:lpstr>
      <vt:lpstr>Alice</vt:lpstr>
      <vt:lpstr>Calibri</vt:lpstr>
      <vt:lpstr>Alice Bold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RH JAVA</dc:title>
  <cp:lastModifiedBy>Tristan Chabanel</cp:lastModifiedBy>
  <cp:revision>5</cp:revision>
  <dcterms:created xsi:type="dcterms:W3CDTF">2006-08-16T00:00:00Z</dcterms:created>
  <dcterms:modified xsi:type="dcterms:W3CDTF">2025-02-20T14:43:19Z</dcterms:modified>
  <dc:identifier>DAGfiiAk-VY</dc:identifier>
</cp:coreProperties>
</file>

<file path=docProps/thumbnail.jpeg>
</file>